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AF466F-BDA4-4F18-9C7B-FF0A9A1B0E80}" type="datetime1">
              <a:rPr lang="en-US" smtClean="0">
                <a:solidFill>
                  <a:srgbClr val="DBF5F9">
                    <a:shade val="90000"/>
                  </a:srgbClr>
                </a:solidFill>
              </a:rPr>
              <a:pPr/>
              <a:t>1/29/2013</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6E2D2B3B-882E-40F3-A32F-6DD516915044}"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20817641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B4290-6522-4139-852E-05BD9E7F0D2E}" type="datetime1">
              <a:rPr lang="en-US" smtClean="0">
                <a:solidFill>
                  <a:srgbClr val="04617B">
                    <a:shade val="90000"/>
                  </a:srgbClr>
                </a:solidFill>
              </a:rPr>
              <a:pPr/>
              <a:t>1/29/2013</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9002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B955F9-81EA-47C5-8059-9E5C2B437C70}" type="datetime1">
              <a:rPr lang="en-US" smtClean="0">
                <a:solidFill>
                  <a:srgbClr val="04617B">
                    <a:shade val="90000"/>
                  </a:srgbClr>
                </a:solidFill>
              </a:rPr>
              <a:pPr/>
              <a:t>1/29/2013</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25718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F607B-A47E-422C-9BEF-122CCDB7C526}" type="datetime1">
              <a:rPr lang="en-US" smtClean="0">
                <a:solidFill>
                  <a:srgbClr val="04617B">
                    <a:shade val="90000"/>
                  </a:srgbClr>
                </a:solidFill>
              </a:rPr>
              <a:pPr/>
              <a:t>1/29/2013</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1583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solidFill>
                  <a:srgbClr val="DBF5F9">
                    <a:shade val="90000"/>
                  </a:srgbClr>
                </a:solidFill>
              </a:rPr>
              <a:pPr/>
              <a:t>1/29/2013</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9551522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EE300C-6FC5-4FC3-AF1A-075E4F50620D}" type="datetime1">
              <a:rPr lang="en-US" smtClean="0">
                <a:solidFill>
                  <a:srgbClr val="04617B">
                    <a:shade val="90000"/>
                  </a:srgbClr>
                </a:solidFill>
              </a:rPr>
              <a:pPr/>
              <a:t>1/29/2013</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30858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0D295D-4A77-4DEB-B04C-9F4282A8BC04}" type="datetime1">
              <a:rPr lang="en-US" smtClean="0">
                <a:solidFill>
                  <a:srgbClr val="04617B">
                    <a:shade val="90000"/>
                  </a:srgbClr>
                </a:solidFill>
              </a:rPr>
              <a:pPr/>
              <a:t>1/29/2013</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17007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B28685-4D0C-42D5-8013-B5904CD1FCBC}" type="datetime1">
              <a:rPr lang="en-US" smtClean="0">
                <a:solidFill>
                  <a:srgbClr val="04617B">
                    <a:shade val="90000"/>
                  </a:srgbClr>
                </a:solidFill>
              </a:rPr>
              <a:pPr/>
              <a:t>1/29/2013</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1020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srgbClr val="04617B">
                    <a:shade val="90000"/>
                  </a:srgbClr>
                </a:solidFill>
              </a:rPr>
              <a:pPr/>
              <a:t>1/29/2013</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863663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EE1B38-C5EB-4D66-9137-0AFE9CDEDE8F}" type="datetime1">
              <a:rPr lang="en-US" smtClean="0">
                <a:solidFill>
                  <a:srgbClr val="04617B">
                    <a:shade val="90000"/>
                  </a:srgbClr>
                </a:solidFill>
              </a:rPr>
              <a:pPr/>
              <a:t>1/29/2013</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3045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solidFill>
                  <a:srgbClr val="04617B">
                    <a:shade val="90000"/>
                  </a:srgbClr>
                </a:solidFill>
              </a:rPr>
              <a:pPr/>
              <a:t>1/29/2013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6E2D2B3B-882E-40F3-A32F-6DD516915044}"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38729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7B613C-1AD7-49D3-885D-F654C5CDBAA6}" type="datetime1">
              <a:rPr lang="en-US" smtClean="0">
                <a:solidFill>
                  <a:srgbClr val="04617B">
                    <a:shade val="90000"/>
                  </a:srgbClr>
                </a:solidFill>
              </a:rPr>
              <a:pPr/>
              <a:t>1/29/2013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2D2B3B-882E-40F3-A32F-6DD516915044}"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342006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2" y="2420888"/>
            <a:ext cx="6945602" cy="3024336"/>
          </a:xfrm>
        </p:spPr>
        <p:txBody>
          <a:bodyPr>
            <a:normAutofit fontScale="90000"/>
          </a:bodyPr>
          <a:lstStyle/>
          <a:p>
            <a:pPr algn="ctr"/>
            <a:r>
              <a:rPr lang="en-GB" b="0" dirty="0">
                <a:effectLst/>
              </a:rPr>
              <a:t>Thought Suppression versus Defusion in the Reduction of Smoking Behavior</a:t>
            </a:r>
            <a:r>
              <a:rPr lang="en-GB" dirty="0">
                <a:effectLst/>
              </a:rPr>
              <a:t/>
            </a:r>
            <a:br>
              <a:rPr lang="en-GB" dirty="0">
                <a:effectLst/>
              </a:rPr>
            </a:br>
            <a:r>
              <a:rPr lang="en-GB" dirty="0">
                <a:effectLst/>
              </a:rPr>
              <a:t/>
            </a:r>
            <a:br>
              <a:rPr lang="en-GB" dirty="0">
                <a:effectLst/>
              </a:rPr>
            </a:br>
            <a:endParaRPr lang="en-GB" dirty="0"/>
          </a:p>
        </p:txBody>
      </p:sp>
      <p:sp>
        <p:nvSpPr>
          <p:cNvPr id="3" name="Subtitle 2"/>
          <p:cNvSpPr>
            <a:spLocks noGrp="1"/>
          </p:cNvSpPr>
          <p:nvPr>
            <p:ph type="subTitle" idx="1"/>
          </p:nvPr>
        </p:nvSpPr>
        <p:spPr>
          <a:xfrm>
            <a:off x="251520" y="4437112"/>
            <a:ext cx="8503096" cy="1512168"/>
          </a:xfrm>
        </p:spPr>
        <p:txBody>
          <a:bodyPr>
            <a:noAutofit/>
          </a:bodyPr>
          <a:lstStyle/>
          <a:p>
            <a:pPr algn="ctr"/>
            <a:r>
              <a:rPr lang="en-GB" sz="2000" dirty="0" err="1" smtClean="0"/>
              <a:t>Nic</a:t>
            </a:r>
            <a:r>
              <a:rPr lang="en-GB" sz="2000" dirty="0" smtClean="0"/>
              <a:t> Hooper (Middle East Technical University, Northern Cyprus Campus)</a:t>
            </a:r>
          </a:p>
          <a:p>
            <a:pPr algn="ctr"/>
            <a:r>
              <a:rPr lang="en-GB" sz="2000" dirty="0" err="1" smtClean="0"/>
              <a:t>Asli</a:t>
            </a:r>
            <a:r>
              <a:rPr lang="en-GB" sz="2000" dirty="0" smtClean="0"/>
              <a:t> </a:t>
            </a:r>
            <a:r>
              <a:rPr lang="en-GB" sz="2000" dirty="0" err="1" smtClean="0"/>
              <a:t>Niyazi</a:t>
            </a:r>
            <a:r>
              <a:rPr lang="en-GB" sz="2000" dirty="0" smtClean="0"/>
              <a:t>  (</a:t>
            </a:r>
            <a:r>
              <a:rPr lang="en-GB" sz="2000" dirty="0"/>
              <a:t>Middle East Technical University, Northern Cyprus Campus</a:t>
            </a:r>
            <a:r>
              <a:rPr lang="en-GB" sz="2000" dirty="0" smtClean="0"/>
              <a:t>)</a:t>
            </a:r>
          </a:p>
          <a:p>
            <a:pPr algn="ctr"/>
            <a:r>
              <a:rPr lang="en-GB" sz="2000" dirty="0" smtClean="0"/>
              <a:t>Maria </a:t>
            </a:r>
            <a:r>
              <a:rPr lang="en-GB" sz="2000" dirty="0" err="1" smtClean="0"/>
              <a:t>Karekla</a:t>
            </a:r>
            <a:r>
              <a:rPr lang="en-GB" sz="2000" dirty="0" smtClean="0"/>
              <a:t> (University of Cyprus)</a:t>
            </a:r>
          </a:p>
          <a:p>
            <a:pPr algn="ctr"/>
            <a:r>
              <a:rPr lang="en-GB" sz="2000" dirty="0" smtClean="0"/>
              <a:t>Louise McHugh (University of College, Dublin)</a:t>
            </a:r>
            <a:endParaRPr lang="en-GB"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DBF5F9">
                    <a:shade val="90000"/>
                  </a:srgbClr>
                </a:solidFill>
              </a:rPr>
              <a:pPr/>
              <a:t>1</a:t>
            </a:fld>
            <a:endParaRPr lang="en-US" dirty="0">
              <a:solidFill>
                <a:srgbClr val="DBF5F9">
                  <a:shade val="90000"/>
                </a:srgb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914" y="116632"/>
            <a:ext cx="2091513" cy="1729792"/>
          </a:xfrm>
          <a:prstGeom prst="rect">
            <a:avLst/>
          </a:prstGeom>
        </p:spPr>
      </p:pic>
    </p:spTree>
    <p:extLst>
      <p:ext uri="{BB962C8B-B14F-4D97-AF65-F5344CB8AC3E}">
        <p14:creationId xmlns:p14="http://schemas.microsoft.com/office/powerpoint/2010/main" val="2923716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GB" dirty="0" smtClean="0"/>
              <a:t>Method specifics</a:t>
            </a:r>
            <a:endParaRPr lang="en-GB" dirty="0"/>
          </a:p>
        </p:txBody>
      </p:sp>
      <p:sp>
        <p:nvSpPr>
          <p:cNvPr id="3" name="Content Placeholder 2"/>
          <p:cNvSpPr>
            <a:spLocks noGrp="1"/>
          </p:cNvSpPr>
          <p:nvPr>
            <p:ph idx="1"/>
          </p:nvPr>
        </p:nvSpPr>
        <p:spPr>
          <a:xfrm>
            <a:off x="457200" y="1700808"/>
            <a:ext cx="8229600" cy="4623792"/>
          </a:xfrm>
        </p:spPr>
        <p:txBody>
          <a:bodyPr/>
          <a:lstStyle/>
          <a:p>
            <a:r>
              <a:rPr lang="en-GB" dirty="0"/>
              <a:t>As with Hernandez et al (2009) there were certain criteria that the participants had to meet in order to take part in the study. Participants had to a) have been smoking for at least 2 years b) smoke at least 10 cigarettes a day c) and be at least 18 years old. </a:t>
            </a:r>
            <a:endParaRPr lang="en-GB" dirty="0" smtClean="0"/>
          </a:p>
          <a:p>
            <a:endParaRPr lang="en-GB" dirty="0"/>
          </a:p>
          <a:p>
            <a:r>
              <a:rPr lang="en-GB" dirty="0" smtClean="0"/>
              <a:t>All participants were asked 4 treatment adherence questions. These showed that both groups used their intervention to a similar degree. However it is important to mention that neither group scored highly on these measures (Average 4.2 out of 7).</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10</a:t>
            </a:fld>
            <a:endParaRPr lang="en-US">
              <a:solidFill>
                <a:srgbClr val="04617B">
                  <a:shade val="90000"/>
                </a:srgbClr>
              </a:solidFill>
            </a:endParaRPr>
          </a:p>
        </p:txBody>
      </p:sp>
    </p:spTree>
    <p:extLst>
      <p:ext uri="{BB962C8B-B14F-4D97-AF65-F5344CB8AC3E}">
        <p14:creationId xmlns:p14="http://schemas.microsoft.com/office/powerpoint/2010/main" val="178147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Control questions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0164315"/>
              </p:ext>
            </p:extLst>
          </p:nvPr>
        </p:nvGraphicFramePr>
        <p:xfrm>
          <a:off x="827584" y="2276872"/>
          <a:ext cx="6890375" cy="3744416"/>
        </p:xfrm>
        <a:graphic>
          <a:graphicData uri="http://schemas.openxmlformats.org/drawingml/2006/table">
            <a:tbl>
              <a:tblPr>
                <a:tableStyleId>{5C22544A-7EE6-4342-B048-85BDC9FD1C3A}</a:tableStyleId>
              </a:tblPr>
              <a:tblGrid>
                <a:gridCol w="6890375"/>
              </a:tblGrid>
              <a:tr h="838369">
                <a:tc>
                  <a:txBody>
                    <a:bodyPr/>
                    <a:lstStyle/>
                    <a:p>
                      <a:pPr marL="84455">
                        <a:lnSpc>
                          <a:spcPct val="200000"/>
                        </a:lnSpc>
                        <a:spcAft>
                          <a:spcPts val="0"/>
                        </a:spcAft>
                      </a:pPr>
                      <a:r>
                        <a:rPr lang="en-GB" sz="1800" dirty="0">
                          <a:effectLst/>
                        </a:rPr>
                        <a:t>                                       </a:t>
                      </a:r>
                      <a:r>
                        <a:rPr lang="en-GB" sz="1800" dirty="0" smtClean="0">
                          <a:effectLst/>
                        </a:rPr>
                        <a:t>        Defusion               Thought suppression       </a:t>
                      </a:r>
                      <a:endParaRPr lang="en-GB" sz="1800" dirty="0">
                        <a:solidFill>
                          <a:srgbClr val="000000"/>
                        </a:solidFill>
                        <a:effectLst/>
                        <a:latin typeface="Times New Roman"/>
                        <a:ea typeface="Times New Roman"/>
                        <a:cs typeface="Times New Roman"/>
                      </a:endParaRPr>
                    </a:p>
                  </a:txBody>
                  <a:tcPr marL="68580" marR="68580" marT="0" marB="0"/>
                </a:tc>
              </a:tr>
              <a:tr h="2906047">
                <a:tc>
                  <a:txBody>
                    <a:bodyPr/>
                    <a:lstStyle/>
                    <a:p>
                      <a:pPr>
                        <a:lnSpc>
                          <a:spcPct val="200000"/>
                        </a:lnSpc>
                        <a:spcAft>
                          <a:spcPts val="0"/>
                        </a:spcAft>
                      </a:pPr>
                      <a:r>
                        <a:rPr lang="en-GB" sz="1800" dirty="0">
                          <a:effectLst/>
                        </a:rPr>
                        <a:t>Years Smoking                          7.46                         </a:t>
                      </a:r>
                      <a:r>
                        <a:rPr lang="en-GB" sz="1800" dirty="0" smtClean="0">
                          <a:effectLst/>
                        </a:rPr>
                        <a:t>6.43                </a:t>
                      </a:r>
                      <a:endParaRPr lang="en-GB" sz="1800" dirty="0">
                        <a:effectLst/>
                      </a:endParaRPr>
                    </a:p>
                    <a:p>
                      <a:pPr>
                        <a:lnSpc>
                          <a:spcPct val="200000"/>
                        </a:lnSpc>
                        <a:spcAft>
                          <a:spcPts val="0"/>
                        </a:spcAft>
                      </a:pPr>
                      <a:r>
                        <a:rPr lang="en-GB" sz="1800" dirty="0">
                          <a:effectLst/>
                        </a:rPr>
                        <a:t>Quit attempts                             3.61                         </a:t>
                      </a:r>
                      <a:r>
                        <a:rPr lang="en-GB" sz="1800" dirty="0" smtClean="0">
                          <a:effectLst/>
                        </a:rPr>
                        <a:t>2.5 </a:t>
                      </a:r>
                      <a:endParaRPr lang="en-GB" sz="1800" dirty="0">
                        <a:effectLst/>
                      </a:endParaRPr>
                    </a:p>
                    <a:p>
                      <a:pPr>
                        <a:lnSpc>
                          <a:spcPct val="200000"/>
                        </a:lnSpc>
                        <a:spcAft>
                          <a:spcPts val="0"/>
                        </a:spcAft>
                      </a:pPr>
                      <a:r>
                        <a:rPr lang="en-GB" sz="1800" dirty="0">
                          <a:effectLst/>
                        </a:rPr>
                        <a:t>Motivation to quit                     5.9                           </a:t>
                      </a:r>
                      <a:r>
                        <a:rPr lang="en-GB" sz="1800" dirty="0" smtClean="0">
                          <a:effectLst/>
                        </a:rPr>
                        <a:t>5.5</a:t>
                      </a:r>
                      <a:endParaRPr lang="en-GB" sz="1800" dirty="0">
                        <a:effectLst/>
                      </a:endParaRPr>
                    </a:p>
                    <a:p>
                      <a:pPr>
                        <a:lnSpc>
                          <a:spcPct val="200000"/>
                        </a:lnSpc>
                        <a:spcAft>
                          <a:spcPts val="0"/>
                        </a:spcAft>
                      </a:pPr>
                      <a:r>
                        <a:rPr lang="en-GB" sz="1800" dirty="0">
                          <a:effectLst/>
                        </a:rPr>
                        <a:t>Average consumption               23.46                       </a:t>
                      </a:r>
                      <a:r>
                        <a:rPr lang="en-GB" sz="1800" dirty="0" smtClean="0">
                          <a:effectLst/>
                        </a:rPr>
                        <a:t>19.8                   </a:t>
                      </a:r>
                      <a:r>
                        <a:rPr lang="en-GB" sz="1800" dirty="0">
                          <a:effectLst/>
                        </a:rPr>
                        <a:t>*covariate</a:t>
                      </a:r>
                      <a:endParaRPr lang="en-GB" sz="1800" dirty="0">
                        <a:solidFill>
                          <a:srgbClr val="000000"/>
                        </a:solidFill>
                        <a:effectLst/>
                        <a:latin typeface="Times New Roman"/>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11</a:t>
            </a:fld>
            <a:endParaRPr lang="en-US">
              <a:solidFill>
                <a:srgbClr val="04617B">
                  <a:shade val="90000"/>
                </a:srgbClr>
              </a:solidFill>
            </a:endParaRPr>
          </a:p>
        </p:txBody>
      </p:sp>
    </p:spTree>
    <p:extLst>
      <p:ext uri="{BB962C8B-B14F-4D97-AF65-F5344CB8AC3E}">
        <p14:creationId xmlns:p14="http://schemas.microsoft.com/office/powerpoint/2010/main" val="2869680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GB" dirty="0" smtClean="0"/>
              <a:t>Results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4446257"/>
              </p:ext>
            </p:extLst>
          </p:nvPr>
        </p:nvGraphicFramePr>
        <p:xfrm>
          <a:off x="467544" y="1916834"/>
          <a:ext cx="8208912" cy="3321453"/>
        </p:xfrm>
        <a:graphic>
          <a:graphicData uri="http://schemas.openxmlformats.org/drawingml/2006/table">
            <a:tbl>
              <a:tblPr>
                <a:tableStyleId>{5C22544A-7EE6-4342-B048-85BDC9FD1C3A}</a:tableStyleId>
              </a:tblPr>
              <a:tblGrid>
                <a:gridCol w="8208912"/>
              </a:tblGrid>
              <a:tr h="666409">
                <a:tc>
                  <a:txBody>
                    <a:bodyPr/>
                    <a:lstStyle/>
                    <a:p>
                      <a:pPr marL="84455">
                        <a:lnSpc>
                          <a:spcPct val="200000"/>
                        </a:lnSpc>
                        <a:spcAft>
                          <a:spcPts val="0"/>
                        </a:spcAft>
                      </a:pPr>
                      <a:r>
                        <a:rPr lang="en-GB" sz="2000" dirty="0">
                          <a:effectLst/>
                        </a:rPr>
                        <a:t>                                       Defusion </a:t>
                      </a:r>
                      <a:r>
                        <a:rPr lang="en-GB" sz="2000" dirty="0" smtClean="0">
                          <a:effectLst/>
                        </a:rPr>
                        <a:t>                </a:t>
                      </a:r>
                      <a:r>
                        <a:rPr lang="en-GB" sz="2000" dirty="0">
                          <a:effectLst/>
                        </a:rPr>
                        <a:t>Thought </a:t>
                      </a:r>
                      <a:r>
                        <a:rPr lang="en-GB" sz="2000" dirty="0" smtClean="0">
                          <a:effectLst/>
                        </a:rPr>
                        <a:t>suppression         </a:t>
                      </a:r>
                      <a:endParaRPr lang="en-GB" sz="2000" dirty="0">
                        <a:solidFill>
                          <a:srgbClr val="000000"/>
                        </a:solidFill>
                        <a:effectLst/>
                        <a:latin typeface="Times New Roman"/>
                        <a:ea typeface="Times New Roman"/>
                        <a:cs typeface="Times New Roman"/>
                      </a:endParaRPr>
                    </a:p>
                  </a:txBody>
                  <a:tcPr marL="68580" marR="68580" marT="0" marB="0"/>
                </a:tc>
              </a:tr>
              <a:tr h="663761">
                <a:tc>
                  <a:txBody>
                    <a:bodyPr/>
                    <a:lstStyle/>
                    <a:p>
                      <a:pPr marL="84455">
                        <a:lnSpc>
                          <a:spcPct val="200000"/>
                        </a:lnSpc>
                        <a:spcAft>
                          <a:spcPts val="0"/>
                        </a:spcAft>
                      </a:pPr>
                      <a:r>
                        <a:rPr lang="en-GB" sz="2000" dirty="0">
                          <a:effectLst/>
                        </a:rPr>
                        <a:t>                                       Mean     </a:t>
                      </a:r>
                      <a:r>
                        <a:rPr lang="en-GB" sz="2000" dirty="0" smtClean="0">
                          <a:effectLst/>
                        </a:rPr>
                        <a:t>(</a:t>
                      </a:r>
                      <a:r>
                        <a:rPr lang="en-GB" sz="2000" dirty="0">
                          <a:effectLst/>
                        </a:rPr>
                        <a:t>SD)            </a:t>
                      </a:r>
                      <a:r>
                        <a:rPr lang="en-GB" sz="2000" dirty="0" smtClean="0">
                          <a:effectLst/>
                        </a:rPr>
                        <a:t>   Mean           </a:t>
                      </a:r>
                      <a:r>
                        <a:rPr lang="en-GB" sz="2000" dirty="0">
                          <a:effectLst/>
                        </a:rPr>
                        <a:t>(SD)                   </a:t>
                      </a:r>
                      <a:endParaRPr lang="en-GB" sz="2000" dirty="0">
                        <a:solidFill>
                          <a:srgbClr val="000000"/>
                        </a:solidFill>
                        <a:effectLst/>
                        <a:latin typeface="Times New Roman"/>
                        <a:ea typeface="Times New Roman"/>
                        <a:cs typeface="Times New Roman"/>
                      </a:endParaRPr>
                    </a:p>
                  </a:txBody>
                  <a:tcPr marL="68580" marR="68580" marT="0" marB="0"/>
                </a:tc>
              </a:tr>
              <a:tr h="1991283">
                <a:tc>
                  <a:txBody>
                    <a:bodyPr/>
                    <a:lstStyle/>
                    <a:p>
                      <a:pPr>
                        <a:lnSpc>
                          <a:spcPct val="200000"/>
                        </a:lnSpc>
                        <a:spcAft>
                          <a:spcPts val="0"/>
                        </a:spcAft>
                      </a:pPr>
                      <a:r>
                        <a:rPr lang="en-GB" sz="2000" dirty="0">
                          <a:effectLst/>
                        </a:rPr>
                        <a:t>Week 1                           </a:t>
                      </a:r>
                      <a:r>
                        <a:rPr lang="en-GB" sz="2000" dirty="0" smtClean="0">
                          <a:effectLst/>
                        </a:rPr>
                        <a:t>   </a:t>
                      </a:r>
                      <a:r>
                        <a:rPr lang="en-GB" sz="2000" dirty="0">
                          <a:effectLst/>
                        </a:rPr>
                        <a:t>12.7          (8.7)            </a:t>
                      </a:r>
                      <a:r>
                        <a:rPr lang="en-GB" sz="2000" dirty="0" smtClean="0">
                          <a:effectLst/>
                        </a:rPr>
                        <a:t>16.6             </a:t>
                      </a:r>
                      <a:r>
                        <a:rPr lang="en-GB" sz="2000" dirty="0">
                          <a:effectLst/>
                        </a:rPr>
                        <a:t>(10.5)                </a:t>
                      </a:r>
                    </a:p>
                    <a:p>
                      <a:pPr>
                        <a:lnSpc>
                          <a:spcPct val="200000"/>
                        </a:lnSpc>
                        <a:spcAft>
                          <a:spcPts val="0"/>
                        </a:spcAft>
                      </a:pPr>
                      <a:r>
                        <a:rPr lang="en-GB" sz="2000" dirty="0">
                          <a:effectLst/>
                        </a:rPr>
                        <a:t>Week 2                           </a:t>
                      </a:r>
                      <a:r>
                        <a:rPr lang="en-GB" sz="2000" dirty="0" smtClean="0">
                          <a:effectLst/>
                        </a:rPr>
                        <a:t>  </a:t>
                      </a:r>
                      <a:r>
                        <a:rPr lang="en-GB" sz="2000" dirty="0">
                          <a:effectLst/>
                        </a:rPr>
                        <a:t>12.2         </a:t>
                      </a:r>
                      <a:r>
                        <a:rPr lang="en-GB" sz="2000" dirty="0" smtClean="0">
                          <a:effectLst/>
                        </a:rPr>
                        <a:t>(</a:t>
                      </a:r>
                      <a:r>
                        <a:rPr lang="en-GB" sz="2000" dirty="0">
                          <a:effectLst/>
                        </a:rPr>
                        <a:t>10.2)            </a:t>
                      </a:r>
                      <a:r>
                        <a:rPr lang="en-GB" sz="2000" dirty="0" smtClean="0">
                          <a:effectLst/>
                        </a:rPr>
                        <a:t>17.2             </a:t>
                      </a:r>
                      <a:r>
                        <a:rPr lang="en-GB" sz="2000" dirty="0">
                          <a:effectLst/>
                        </a:rPr>
                        <a:t>(8.6)                 </a:t>
                      </a:r>
                    </a:p>
                    <a:p>
                      <a:pPr>
                        <a:lnSpc>
                          <a:spcPct val="200000"/>
                        </a:lnSpc>
                        <a:spcAft>
                          <a:spcPts val="0"/>
                        </a:spcAft>
                      </a:pPr>
                      <a:r>
                        <a:rPr lang="en-GB" sz="2000" dirty="0">
                          <a:effectLst/>
                        </a:rPr>
                        <a:t>Average consumption    </a:t>
                      </a:r>
                      <a:r>
                        <a:rPr lang="en-GB" sz="2000" dirty="0" smtClean="0">
                          <a:effectLst/>
                        </a:rPr>
                        <a:t>23.4       </a:t>
                      </a:r>
                      <a:r>
                        <a:rPr lang="en-GB" sz="2000" dirty="0">
                          <a:effectLst/>
                        </a:rPr>
                        <a:t>(8.7)              </a:t>
                      </a:r>
                      <a:r>
                        <a:rPr lang="en-GB" sz="2000" dirty="0" smtClean="0">
                          <a:effectLst/>
                        </a:rPr>
                        <a:t>19.8              </a:t>
                      </a:r>
                      <a:r>
                        <a:rPr lang="en-GB" sz="2000" dirty="0">
                          <a:effectLst/>
                        </a:rPr>
                        <a:t>(8.4)                </a:t>
                      </a:r>
                      <a:endParaRPr lang="en-GB" sz="2000" dirty="0">
                        <a:solidFill>
                          <a:srgbClr val="000000"/>
                        </a:solidFill>
                        <a:effectLst/>
                        <a:latin typeface="Times New Roman"/>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12</a:t>
            </a:fld>
            <a:endParaRPr lang="en-US">
              <a:solidFill>
                <a:srgbClr val="04617B">
                  <a:shade val="90000"/>
                </a:srgbClr>
              </a:solidFill>
            </a:endParaRPr>
          </a:p>
        </p:txBody>
      </p:sp>
    </p:spTree>
    <p:extLst>
      <p:ext uri="{BB962C8B-B14F-4D97-AF65-F5344CB8AC3E}">
        <p14:creationId xmlns:p14="http://schemas.microsoft.com/office/powerpoint/2010/main" val="2170510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GB" dirty="0" smtClean="0"/>
              <a:t>Inferentials</a:t>
            </a:r>
            <a:endParaRPr lang="en-GB" dirty="0"/>
          </a:p>
        </p:txBody>
      </p:sp>
      <p:sp>
        <p:nvSpPr>
          <p:cNvPr id="3" name="Content Placeholder 2"/>
          <p:cNvSpPr>
            <a:spLocks noGrp="1"/>
          </p:cNvSpPr>
          <p:nvPr>
            <p:ph idx="1"/>
          </p:nvPr>
        </p:nvSpPr>
        <p:spPr>
          <a:xfrm>
            <a:off x="457200" y="1772816"/>
            <a:ext cx="8229600" cy="4551784"/>
          </a:xfrm>
        </p:spPr>
        <p:txBody>
          <a:bodyPr>
            <a:normAutofit fontScale="85000" lnSpcReduction="10000"/>
          </a:bodyPr>
          <a:lstStyle/>
          <a:p>
            <a:r>
              <a:rPr lang="en-US" dirty="0" smtClean="0"/>
              <a:t>In week 1, there </a:t>
            </a:r>
            <a:r>
              <a:rPr lang="en-US" dirty="0"/>
              <a:t>was </a:t>
            </a:r>
            <a:r>
              <a:rPr lang="en-US" dirty="0" smtClean="0"/>
              <a:t>a </a:t>
            </a:r>
            <a:r>
              <a:rPr lang="en-US" dirty="0"/>
              <a:t>significant effect of condition on </a:t>
            </a:r>
            <a:r>
              <a:rPr lang="en-US" dirty="0" smtClean="0"/>
              <a:t>smoking behavior after controlling for average cigarette consumption</a:t>
            </a:r>
            <a:r>
              <a:rPr lang="en-US" i="1" dirty="0"/>
              <a:t>.</a:t>
            </a:r>
            <a:endParaRPr lang="en-US" i="1" dirty="0" smtClean="0"/>
          </a:p>
          <a:p>
            <a:pPr lvl="1"/>
            <a:r>
              <a:rPr lang="en-US" i="1" dirty="0" smtClean="0"/>
              <a:t>F</a:t>
            </a:r>
            <a:r>
              <a:rPr lang="en-US" dirty="0" smtClean="0"/>
              <a:t> </a:t>
            </a:r>
            <a:r>
              <a:rPr lang="en-US" dirty="0"/>
              <a:t>(1,28) = 3.024, </a:t>
            </a:r>
            <a:r>
              <a:rPr lang="en-US" i="1" dirty="0"/>
              <a:t>p</a:t>
            </a:r>
            <a:r>
              <a:rPr lang="en-US" dirty="0"/>
              <a:t> &lt; .05, </a:t>
            </a:r>
            <a:r>
              <a:rPr lang="en-US" dirty="0">
                <a:sym typeface="Symbol"/>
              </a:rPr>
              <a:t></a:t>
            </a:r>
            <a:r>
              <a:rPr lang="en-US" baseline="30000" dirty="0"/>
              <a:t>2</a:t>
            </a:r>
            <a:r>
              <a:rPr lang="en-US" dirty="0"/>
              <a:t> = .11 </a:t>
            </a:r>
            <a:r>
              <a:rPr lang="en-GB" dirty="0"/>
              <a:t> </a:t>
            </a:r>
            <a:r>
              <a:rPr lang="en-US" dirty="0"/>
              <a:t>. </a:t>
            </a:r>
            <a:endParaRPr lang="en-US" dirty="0" smtClean="0"/>
          </a:p>
          <a:p>
            <a:pPr lvl="1"/>
            <a:r>
              <a:rPr lang="en-US" dirty="0" smtClean="0"/>
              <a:t>These </a:t>
            </a:r>
            <a:r>
              <a:rPr lang="en-US" dirty="0"/>
              <a:t>results indicate that the defusion group smoked significantly less than the thought suppression group in week 1. </a:t>
            </a:r>
            <a:endParaRPr lang="en-US" dirty="0" smtClean="0"/>
          </a:p>
          <a:p>
            <a:pPr lvl="1"/>
            <a:endParaRPr lang="en-US" dirty="0" smtClean="0"/>
          </a:p>
          <a:p>
            <a:r>
              <a:rPr lang="en-US" dirty="0" smtClean="0"/>
              <a:t>In week 2, there </a:t>
            </a:r>
            <a:r>
              <a:rPr lang="en-US" dirty="0"/>
              <a:t>was also a significant effect of condition on smoking behavior after controlling for average cigarette </a:t>
            </a:r>
            <a:r>
              <a:rPr lang="en-US" dirty="0" smtClean="0"/>
              <a:t>consumption.</a:t>
            </a:r>
            <a:r>
              <a:rPr lang="en-US" i="1" dirty="0" smtClean="0"/>
              <a:t> </a:t>
            </a:r>
          </a:p>
          <a:p>
            <a:pPr lvl="1"/>
            <a:r>
              <a:rPr lang="en-US" i="1" dirty="0" smtClean="0"/>
              <a:t>F</a:t>
            </a:r>
            <a:r>
              <a:rPr lang="en-US" dirty="0" smtClean="0"/>
              <a:t> </a:t>
            </a:r>
            <a:r>
              <a:rPr lang="en-US" dirty="0"/>
              <a:t>(1,28) = 4.044, </a:t>
            </a:r>
            <a:r>
              <a:rPr lang="en-US" i="1" dirty="0"/>
              <a:t>p</a:t>
            </a:r>
            <a:r>
              <a:rPr lang="en-US" dirty="0"/>
              <a:t> &lt; .05, </a:t>
            </a:r>
            <a:r>
              <a:rPr lang="en-US" dirty="0">
                <a:sym typeface="Symbol"/>
              </a:rPr>
              <a:t></a:t>
            </a:r>
            <a:r>
              <a:rPr lang="en-US" baseline="30000" dirty="0"/>
              <a:t>2</a:t>
            </a:r>
            <a:r>
              <a:rPr lang="en-US" dirty="0"/>
              <a:t> = .14 . </a:t>
            </a:r>
            <a:endParaRPr lang="en-US" dirty="0" smtClean="0"/>
          </a:p>
          <a:p>
            <a:pPr lvl="1"/>
            <a:r>
              <a:rPr lang="en-US" dirty="0" smtClean="0"/>
              <a:t>These </a:t>
            </a:r>
            <a:r>
              <a:rPr lang="en-US" dirty="0"/>
              <a:t>results indicate that in week 2, where the participants were relieved of their instruction to reduce smoking behavior and simply left to monitor their cigarette consumption, the defusion group smoked significantly less than the thought suppression group.</a:t>
            </a:r>
            <a:endParaRPr lang="en-GB" dirty="0"/>
          </a:p>
          <a:p>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13</a:t>
            </a:fld>
            <a:endParaRPr lang="en-US">
              <a:solidFill>
                <a:srgbClr val="04617B">
                  <a:shade val="90000"/>
                </a:srgbClr>
              </a:solidFill>
            </a:endParaRPr>
          </a:p>
        </p:txBody>
      </p:sp>
    </p:spTree>
    <p:extLst>
      <p:ext uri="{BB962C8B-B14F-4D97-AF65-F5344CB8AC3E}">
        <p14:creationId xmlns:p14="http://schemas.microsoft.com/office/powerpoint/2010/main" val="592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Defusion </a:t>
            </a:r>
            <a:r>
              <a:rPr lang="en-GB" b="1" dirty="0" smtClean="0"/>
              <a:t>is</a:t>
            </a:r>
            <a:r>
              <a:rPr lang="en-GB" dirty="0" smtClean="0"/>
              <a:t> good</a:t>
            </a:r>
            <a:endParaRPr lang="en-GB" dirty="0"/>
          </a:p>
        </p:txBody>
      </p:sp>
      <p:sp>
        <p:nvSpPr>
          <p:cNvPr id="3" name="Content Placeholder 2"/>
          <p:cNvSpPr>
            <a:spLocks noGrp="1"/>
          </p:cNvSpPr>
          <p:nvPr>
            <p:ph idx="1"/>
          </p:nvPr>
        </p:nvSpPr>
        <p:spPr/>
        <p:txBody>
          <a:bodyPr>
            <a:normAutofit/>
          </a:bodyPr>
          <a:lstStyle/>
          <a:p>
            <a:r>
              <a:rPr lang="en-GB" dirty="0"/>
              <a:t>Those participants exposed to a defusion intervention smoked significantly less than those who received a thought suppression intervention</a:t>
            </a:r>
            <a:r>
              <a:rPr lang="en-GB" dirty="0" smtClean="0"/>
              <a:t>.</a:t>
            </a:r>
          </a:p>
          <a:p>
            <a:r>
              <a:rPr lang="en-GB" dirty="0" smtClean="0"/>
              <a:t>In </a:t>
            </a:r>
            <a:r>
              <a:rPr lang="en-GB" dirty="0"/>
              <a:t>fact, over a 2 week period the defusion group reduced their cigarette intake by 153.3 cigarettes in comparison to their self-reported daily average. </a:t>
            </a:r>
            <a:endParaRPr lang="en-GB" dirty="0" smtClean="0"/>
          </a:p>
          <a:p>
            <a:r>
              <a:rPr lang="en-GB" dirty="0" smtClean="0"/>
              <a:t>That </a:t>
            </a:r>
            <a:r>
              <a:rPr lang="en-GB" dirty="0"/>
              <a:t>adds up to nearly 8 boxes of </a:t>
            </a:r>
            <a:r>
              <a:rPr lang="en-GB" dirty="0" smtClean="0"/>
              <a:t>cigarettes.</a:t>
            </a:r>
          </a:p>
          <a:p>
            <a:r>
              <a:rPr lang="en-GB" dirty="0"/>
              <a:t>W</a:t>
            </a:r>
            <a:r>
              <a:rPr lang="en-GB" dirty="0" smtClean="0"/>
              <a:t>hich </a:t>
            </a:r>
            <a:r>
              <a:rPr lang="en-GB" dirty="0"/>
              <a:t>in the United Kingdom’s current economic climate, where a pack of cigarettes costs £7.46, adds up to a saving of nearly £60</a:t>
            </a:r>
            <a:r>
              <a:rPr lang="en-GB" dirty="0" smtClean="0"/>
              <a:t>.</a:t>
            </a:r>
          </a:p>
          <a:p>
            <a:pPr marL="0" indent="0">
              <a:buNone/>
            </a:pP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14</a:t>
            </a:fld>
            <a:endParaRPr lang="en-US">
              <a:solidFill>
                <a:srgbClr val="04617B">
                  <a:shade val="90000"/>
                </a:srgbClr>
              </a:solidFill>
            </a:endParaRPr>
          </a:p>
        </p:txBody>
      </p:sp>
    </p:spTree>
    <p:extLst>
      <p:ext uri="{BB962C8B-B14F-4D97-AF65-F5344CB8AC3E}">
        <p14:creationId xmlns:p14="http://schemas.microsoft.com/office/powerpoint/2010/main" val="2459774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Thought suppression is….</a:t>
            </a:r>
            <a:r>
              <a:rPr lang="en-GB" dirty="0" err="1" smtClean="0"/>
              <a:t>hmmmm</a:t>
            </a:r>
            <a:endParaRPr lang="en-GB" dirty="0"/>
          </a:p>
        </p:txBody>
      </p:sp>
      <p:sp>
        <p:nvSpPr>
          <p:cNvPr id="3" name="Content Placeholder 2"/>
          <p:cNvSpPr>
            <a:spLocks noGrp="1"/>
          </p:cNvSpPr>
          <p:nvPr>
            <p:ph idx="1"/>
          </p:nvPr>
        </p:nvSpPr>
        <p:spPr/>
        <p:txBody>
          <a:bodyPr/>
          <a:lstStyle/>
          <a:p>
            <a:r>
              <a:rPr lang="en-GB" dirty="0"/>
              <a:t>It is important to note that those participants who received the thought suppression intervention also reduced their smoking behavior. </a:t>
            </a:r>
            <a:endParaRPr lang="en-GB" dirty="0" smtClean="0"/>
          </a:p>
          <a:p>
            <a:r>
              <a:rPr lang="en-GB" dirty="0" smtClean="0"/>
              <a:t>Over </a:t>
            </a:r>
            <a:r>
              <a:rPr lang="en-GB" dirty="0"/>
              <a:t>the 2 week period they reduced their consumption by 40.6 </a:t>
            </a:r>
            <a:r>
              <a:rPr lang="en-GB" dirty="0" smtClean="0"/>
              <a:t>cigarettes.</a:t>
            </a:r>
          </a:p>
          <a:p>
            <a:r>
              <a:rPr lang="en-GB" dirty="0"/>
              <a:t>W</a:t>
            </a:r>
            <a:r>
              <a:rPr lang="en-GB" dirty="0" smtClean="0"/>
              <a:t>hich </a:t>
            </a:r>
            <a:r>
              <a:rPr lang="en-GB" dirty="0"/>
              <a:t>is equivalent to two boxes of cigarettes and a saving of £14.92</a:t>
            </a:r>
            <a:r>
              <a:rPr lang="en-GB" dirty="0" smtClean="0"/>
              <a:t>.</a:t>
            </a:r>
          </a:p>
          <a:p>
            <a:pPr marL="0" indent="0">
              <a:buNone/>
            </a:pPr>
            <a:endParaRPr lang="en-GB" dirty="0"/>
          </a:p>
          <a:p>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15</a:t>
            </a:fld>
            <a:endParaRPr lang="en-US">
              <a:solidFill>
                <a:srgbClr val="04617B">
                  <a:shade val="90000"/>
                </a:srgbClr>
              </a:solidFill>
            </a:endParaRPr>
          </a:p>
        </p:txBody>
      </p:sp>
    </p:spTree>
    <p:extLst>
      <p:ext uri="{BB962C8B-B14F-4D97-AF65-F5344CB8AC3E}">
        <p14:creationId xmlns:p14="http://schemas.microsoft.com/office/powerpoint/2010/main" val="2245088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ormAutofit fontScale="90000"/>
          </a:bodyPr>
          <a:lstStyle/>
          <a:p>
            <a:r>
              <a:rPr lang="en-GB" dirty="0" smtClean="0"/>
              <a:t>Thought suppression is…. </a:t>
            </a:r>
            <a:r>
              <a:rPr lang="en-GB" dirty="0" err="1" smtClean="0"/>
              <a:t>hmmmm</a:t>
            </a:r>
            <a:endParaRPr lang="en-GB" dirty="0"/>
          </a:p>
        </p:txBody>
      </p:sp>
      <p:sp>
        <p:nvSpPr>
          <p:cNvPr id="3" name="Content Placeholder 2"/>
          <p:cNvSpPr>
            <a:spLocks noGrp="1"/>
          </p:cNvSpPr>
          <p:nvPr>
            <p:ph idx="1"/>
          </p:nvPr>
        </p:nvSpPr>
        <p:spPr/>
        <p:txBody>
          <a:bodyPr/>
          <a:lstStyle/>
          <a:p>
            <a:r>
              <a:rPr lang="en-GB" dirty="0" smtClean="0"/>
              <a:t>The thought suppression group did not experience the expected behavioral rebound in week 2. </a:t>
            </a:r>
          </a:p>
          <a:p>
            <a:r>
              <a:rPr lang="en-GB" dirty="0" smtClean="0"/>
              <a:t>From an ACT perspective, this result is not shocking. Thought suppression per se is not bad.</a:t>
            </a:r>
          </a:p>
          <a:p>
            <a:r>
              <a:rPr lang="en-GB" dirty="0" smtClean="0"/>
              <a:t>It is possible that participants narrowed </a:t>
            </a:r>
            <a:r>
              <a:rPr lang="en-GB" dirty="0"/>
              <a:t>their behavioral repertoire, by for example avoiding social situations in which others were likely to be </a:t>
            </a:r>
            <a:r>
              <a:rPr lang="en-GB" dirty="0" smtClean="0"/>
              <a:t>smoking</a:t>
            </a:r>
            <a:r>
              <a:rPr lang="en-GB" dirty="0"/>
              <a:t>.</a:t>
            </a:r>
            <a:r>
              <a:rPr lang="en-GB" dirty="0" smtClean="0"/>
              <a:t> </a:t>
            </a:r>
          </a:p>
          <a:p>
            <a:r>
              <a:rPr lang="en-GB" dirty="0" smtClean="0"/>
              <a:t>And it </a:t>
            </a:r>
            <a:r>
              <a:rPr lang="en-GB" dirty="0"/>
              <a:t>is this narrowing effect on behavior that may lead to psychological troubles.</a:t>
            </a:r>
          </a:p>
          <a:p>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16</a:t>
            </a:fld>
            <a:endParaRPr lang="en-US">
              <a:solidFill>
                <a:srgbClr val="04617B">
                  <a:shade val="90000"/>
                </a:srgbClr>
              </a:solidFill>
            </a:endParaRPr>
          </a:p>
        </p:txBody>
      </p:sp>
    </p:spTree>
    <p:extLst>
      <p:ext uri="{BB962C8B-B14F-4D97-AF65-F5344CB8AC3E}">
        <p14:creationId xmlns:p14="http://schemas.microsoft.com/office/powerpoint/2010/main" val="1214790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Improvements are good</a:t>
            </a:r>
            <a:endParaRPr lang="en-GB" dirty="0"/>
          </a:p>
        </p:txBody>
      </p:sp>
      <p:sp>
        <p:nvSpPr>
          <p:cNvPr id="3" name="Content Placeholder 2"/>
          <p:cNvSpPr>
            <a:spLocks noGrp="1"/>
          </p:cNvSpPr>
          <p:nvPr>
            <p:ph idx="1"/>
          </p:nvPr>
        </p:nvSpPr>
        <p:spPr/>
        <p:txBody>
          <a:bodyPr/>
          <a:lstStyle/>
          <a:p>
            <a:r>
              <a:rPr lang="en-GB" dirty="0" smtClean="0"/>
              <a:t>There are a number of ways the research could be improved:</a:t>
            </a:r>
          </a:p>
          <a:p>
            <a:pPr lvl="1"/>
            <a:r>
              <a:rPr lang="en-GB" dirty="0"/>
              <a:t>F</a:t>
            </a:r>
            <a:r>
              <a:rPr lang="en-GB" dirty="0" smtClean="0"/>
              <a:t>uture </a:t>
            </a:r>
            <a:r>
              <a:rPr lang="en-GB" dirty="0"/>
              <a:t>research would benefit from a better measure of treatment </a:t>
            </a:r>
            <a:r>
              <a:rPr lang="en-GB" dirty="0" smtClean="0"/>
              <a:t>adherence</a:t>
            </a:r>
          </a:p>
          <a:p>
            <a:pPr lvl="1"/>
            <a:r>
              <a:rPr lang="en-GB" dirty="0" smtClean="0"/>
              <a:t>Believability measures</a:t>
            </a:r>
          </a:p>
          <a:p>
            <a:pPr lvl="1"/>
            <a:r>
              <a:rPr lang="en-GB" dirty="0" smtClean="0"/>
              <a:t>A control group</a:t>
            </a:r>
          </a:p>
          <a:p>
            <a:pPr lvl="1"/>
            <a:r>
              <a:rPr lang="en-GB" dirty="0" smtClean="0"/>
              <a:t>A post-experiment interview to note if participants avoided situations in order to control their smoking behavior</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17</a:t>
            </a:fld>
            <a:endParaRPr lang="en-US">
              <a:solidFill>
                <a:srgbClr val="04617B">
                  <a:shade val="90000"/>
                </a:srgbClr>
              </a:solidFill>
            </a:endParaRPr>
          </a:p>
        </p:txBody>
      </p:sp>
    </p:spTree>
    <p:extLst>
      <p:ext uri="{BB962C8B-B14F-4D97-AF65-F5344CB8AC3E}">
        <p14:creationId xmlns:p14="http://schemas.microsoft.com/office/powerpoint/2010/main" val="608393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GB" dirty="0" smtClean="0"/>
              <a:t>Take home message</a:t>
            </a:r>
            <a:endParaRPr lang="en-GB" dirty="0"/>
          </a:p>
        </p:txBody>
      </p:sp>
      <p:sp>
        <p:nvSpPr>
          <p:cNvPr id="3" name="Content Placeholder 2"/>
          <p:cNvSpPr>
            <a:spLocks noGrp="1"/>
          </p:cNvSpPr>
          <p:nvPr>
            <p:ph idx="1"/>
          </p:nvPr>
        </p:nvSpPr>
        <p:spPr/>
        <p:txBody>
          <a:bodyPr>
            <a:normAutofit/>
          </a:bodyPr>
          <a:lstStyle/>
          <a:p>
            <a:r>
              <a:rPr lang="en-GB" dirty="0" smtClean="0"/>
              <a:t>Smoking is bad</a:t>
            </a:r>
          </a:p>
          <a:p>
            <a:pPr lvl="1"/>
            <a:r>
              <a:rPr lang="en-GB" dirty="0" smtClean="0"/>
              <a:t>We all knew that.</a:t>
            </a:r>
          </a:p>
          <a:p>
            <a:r>
              <a:rPr lang="en-GB" dirty="0" smtClean="0"/>
              <a:t>Defusion is good</a:t>
            </a:r>
          </a:p>
          <a:p>
            <a:pPr lvl="1"/>
            <a:r>
              <a:rPr lang="en-GB" dirty="0" smtClean="0"/>
              <a:t>A </a:t>
            </a:r>
            <a:r>
              <a:rPr lang="en-GB" dirty="0"/>
              <a:t>5-10 minute defusion intervention allowed participants to control their behavior such that a significant reduction in smoking behavior was </a:t>
            </a:r>
            <a:r>
              <a:rPr lang="en-GB" dirty="0" smtClean="0"/>
              <a:t>recorded</a:t>
            </a:r>
            <a:r>
              <a:rPr lang="en-GB" dirty="0"/>
              <a:t>.</a:t>
            </a:r>
            <a:endParaRPr lang="en-GB" dirty="0" smtClean="0"/>
          </a:p>
          <a:p>
            <a:r>
              <a:rPr lang="en-GB" dirty="0" smtClean="0"/>
              <a:t>Thought suppression is….hmmm</a:t>
            </a:r>
          </a:p>
          <a:p>
            <a:pPr lvl="1"/>
            <a:r>
              <a:rPr lang="en-GB" dirty="0" smtClean="0"/>
              <a:t>Participants in this group also reduced their smoking behavior. </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18</a:t>
            </a:fld>
            <a:endParaRPr lang="en-US">
              <a:solidFill>
                <a:srgbClr val="04617B">
                  <a:shade val="90000"/>
                </a:srgbClr>
              </a:solidFill>
            </a:endParaRPr>
          </a:p>
        </p:txBody>
      </p:sp>
    </p:spTree>
    <p:extLst>
      <p:ext uri="{BB962C8B-B14F-4D97-AF65-F5344CB8AC3E}">
        <p14:creationId xmlns:p14="http://schemas.microsoft.com/office/powerpoint/2010/main" val="1017544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lstStyle/>
          <a:p>
            <a:pPr algn="ctr"/>
            <a:r>
              <a:rPr lang="en-GB" dirty="0" smtClean="0"/>
              <a:t>Thank moo for listening!</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2348880"/>
            <a:ext cx="5088566" cy="3816424"/>
          </a:xfrm>
        </p:spPr>
      </p:pic>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3318852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936104"/>
          </a:xfrm>
        </p:spPr>
        <p:txBody>
          <a:bodyPr/>
          <a:lstStyle/>
          <a:p>
            <a:pPr algn="ctr"/>
            <a:r>
              <a:rPr lang="en-GB" dirty="0" smtClean="0"/>
              <a:t>Smoking is bad</a:t>
            </a:r>
            <a:endParaRPr lang="en-GB" dirty="0"/>
          </a:p>
        </p:txBody>
      </p:sp>
      <p:sp>
        <p:nvSpPr>
          <p:cNvPr id="3" name="Content Placeholder 2"/>
          <p:cNvSpPr>
            <a:spLocks noGrp="1"/>
          </p:cNvSpPr>
          <p:nvPr>
            <p:ph idx="1"/>
          </p:nvPr>
        </p:nvSpPr>
        <p:spPr>
          <a:xfrm>
            <a:off x="457200" y="1772816"/>
            <a:ext cx="8229600" cy="4551784"/>
          </a:xfrm>
        </p:spPr>
        <p:txBody>
          <a:bodyPr>
            <a:normAutofit fontScale="92500" lnSpcReduction="10000"/>
          </a:bodyPr>
          <a:lstStyle/>
          <a:p>
            <a:r>
              <a:rPr lang="en-US" dirty="0" smtClean="0"/>
              <a:t>Smoking </a:t>
            </a:r>
            <a:r>
              <a:rPr lang="en-US" dirty="0"/>
              <a:t>is an irreparable cause of diseases and early death and it is associated with numerous health problems, especially cancers (Centers for Disease Control and Prevention, 1997). </a:t>
            </a:r>
            <a:endParaRPr lang="en-US" dirty="0" smtClean="0"/>
          </a:p>
          <a:p>
            <a:r>
              <a:rPr lang="en-US" dirty="0"/>
              <a:t>Smoking has become a global scourge especially among youth (World Health Organization, 2008).</a:t>
            </a:r>
          </a:p>
          <a:p>
            <a:r>
              <a:rPr lang="en-US" dirty="0" smtClean="0"/>
              <a:t>Groups </a:t>
            </a:r>
            <a:r>
              <a:rPr lang="en-US" dirty="0"/>
              <a:t>of youth, such as University students, present with higher smoking rates than ever before and extant interventions may not be as effective in achieving smoking cessation </a:t>
            </a:r>
            <a:r>
              <a:rPr lang="en-US" dirty="0" smtClean="0"/>
              <a:t>(</a:t>
            </a:r>
            <a:r>
              <a:rPr lang="en-US" dirty="0"/>
              <a:t>Peters, </a:t>
            </a:r>
            <a:r>
              <a:rPr lang="en-US" dirty="0" err="1"/>
              <a:t>Meshack</a:t>
            </a:r>
            <a:r>
              <a:rPr lang="en-US" dirty="0"/>
              <a:t>, </a:t>
            </a:r>
            <a:r>
              <a:rPr lang="en-US" dirty="0" err="1"/>
              <a:t>Kelder</a:t>
            </a:r>
            <a:r>
              <a:rPr lang="en-US" dirty="0"/>
              <a:t>, Springer &amp;</a:t>
            </a:r>
            <a:r>
              <a:rPr lang="en-US" dirty="0" err="1"/>
              <a:t>Agurcia</a:t>
            </a:r>
            <a:r>
              <a:rPr lang="en-US" dirty="0"/>
              <a:t>, 2011; </a:t>
            </a:r>
            <a:r>
              <a:rPr lang="en-US" dirty="0" err="1"/>
              <a:t>Soteriades</a:t>
            </a:r>
            <a:r>
              <a:rPr lang="en-US" dirty="0"/>
              <a:t>, </a:t>
            </a:r>
            <a:r>
              <a:rPr lang="en-US" dirty="0" err="1"/>
              <a:t>Spanoudis</a:t>
            </a:r>
            <a:r>
              <a:rPr lang="en-US" dirty="0"/>
              <a:t>, </a:t>
            </a:r>
            <a:r>
              <a:rPr lang="en-US" dirty="0" err="1"/>
              <a:t>Talias</a:t>
            </a:r>
            <a:r>
              <a:rPr lang="en-US" dirty="0"/>
              <a:t>, Warren, &amp; </a:t>
            </a:r>
            <a:r>
              <a:rPr lang="en-US" dirty="0" err="1"/>
              <a:t>DiFranza</a:t>
            </a:r>
            <a:r>
              <a:rPr lang="en-US" dirty="0"/>
              <a:t>, 2011; </a:t>
            </a:r>
            <a:r>
              <a:rPr lang="en-US" dirty="0" err="1"/>
              <a:t>Villanti</a:t>
            </a:r>
            <a:r>
              <a:rPr lang="en-US" dirty="0"/>
              <a:t>, 2011; Wechsler, </a:t>
            </a:r>
            <a:r>
              <a:rPr lang="en-US" dirty="0" err="1"/>
              <a:t>Rigotti</a:t>
            </a:r>
            <a:r>
              <a:rPr lang="en-US" dirty="0"/>
              <a:t>, Gledhill-Hoyt&amp; Lee, 1998).</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2</a:t>
            </a:fld>
            <a:endParaRPr lang="en-US">
              <a:solidFill>
                <a:srgbClr val="04617B">
                  <a:shade val="90000"/>
                </a:srgbClr>
              </a:solidFill>
            </a:endParaRPr>
          </a:p>
        </p:txBody>
      </p:sp>
    </p:spTree>
    <p:extLst>
      <p:ext uri="{BB962C8B-B14F-4D97-AF65-F5344CB8AC3E}">
        <p14:creationId xmlns:p14="http://schemas.microsoft.com/office/powerpoint/2010/main" val="3600408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ormAutofit/>
          </a:bodyPr>
          <a:lstStyle/>
          <a:p>
            <a:pPr algn="ctr"/>
            <a:r>
              <a:rPr lang="en-GB" dirty="0" smtClean="0"/>
              <a:t>Thought suppression is bad</a:t>
            </a:r>
            <a:endParaRPr lang="en-GB" dirty="0"/>
          </a:p>
        </p:txBody>
      </p:sp>
      <p:sp>
        <p:nvSpPr>
          <p:cNvPr id="3" name="Content Placeholder 2"/>
          <p:cNvSpPr>
            <a:spLocks noGrp="1"/>
          </p:cNvSpPr>
          <p:nvPr>
            <p:ph idx="1"/>
          </p:nvPr>
        </p:nvSpPr>
        <p:spPr>
          <a:xfrm>
            <a:off x="457200" y="1772816"/>
            <a:ext cx="8229600" cy="4551784"/>
          </a:xfrm>
        </p:spPr>
        <p:txBody>
          <a:bodyPr/>
          <a:lstStyle/>
          <a:p>
            <a:r>
              <a:rPr lang="en-GB" dirty="0" smtClean="0"/>
              <a:t>One popular way of managing unwanted thoughts is suppression (Wegner et al, 1987).</a:t>
            </a:r>
          </a:p>
          <a:p>
            <a:r>
              <a:rPr lang="en-GB" dirty="0" smtClean="0"/>
              <a:t>However, much research suggests that trying to suppress an unwanted thought may increase the amount it intrudes.</a:t>
            </a:r>
          </a:p>
          <a:p>
            <a:r>
              <a:rPr lang="en-GB" dirty="0" smtClean="0"/>
              <a:t>It may also cause a behavioral rebound effect</a:t>
            </a:r>
          </a:p>
          <a:p>
            <a:pPr lvl="1"/>
            <a:r>
              <a:rPr lang="en-GB" dirty="0" smtClean="0"/>
              <a:t>Hooper, Stewart, Duffy, </a:t>
            </a:r>
            <a:r>
              <a:rPr lang="en-GB" dirty="0" err="1" smtClean="0"/>
              <a:t>Freegard</a:t>
            </a:r>
            <a:r>
              <a:rPr lang="en-GB" dirty="0" smtClean="0"/>
              <a:t> and McHugh (in press)</a:t>
            </a:r>
          </a:p>
          <a:p>
            <a:pPr lvl="1"/>
            <a:r>
              <a:rPr lang="en-GB" dirty="0" smtClean="0"/>
              <a:t>Hooper, Davies, Davies and McHugh (2011)</a:t>
            </a:r>
          </a:p>
          <a:p>
            <a:pPr lvl="1"/>
            <a:r>
              <a:rPr lang="en-GB" dirty="0" smtClean="0"/>
              <a:t>Hooper, Sandoz, Ashton, Clarke and McHugh (2012)</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3</a:t>
            </a:fld>
            <a:endParaRPr lang="en-US">
              <a:solidFill>
                <a:srgbClr val="04617B">
                  <a:shade val="90000"/>
                </a:srgbClr>
              </a:solidFill>
            </a:endParaRPr>
          </a:p>
        </p:txBody>
      </p:sp>
    </p:spTree>
    <p:extLst>
      <p:ext uri="{BB962C8B-B14F-4D97-AF65-F5344CB8AC3E}">
        <p14:creationId xmlns:p14="http://schemas.microsoft.com/office/powerpoint/2010/main" val="214141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Using thought suppression to stop smoking is bad</a:t>
            </a:r>
            <a:endParaRPr lang="en-GB" dirty="0"/>
          </a:p>
        </p:txBody>
      </p:sp>
      <p:sp>
        <p:nvSpPr>
          <p:cNvPr id="3" name="Content Placeholder 2"/>
          <p:cNvSpPr>
            <a:spLocks noGrp="1"/>
          </p:cNvSpPr>
          <p:nvPr>
            <p:ph idx="1"/>
          </p:nvPr>
        </p:nvSpPr>
        <p:spPr/>
        <p:txBody>
          <a:bodyPr>
            <a:normAutofit fontScale="77500" lnSpcReduction="20000"/>
          </a:bodyPr>
          <a:lstStyle/>
          <a:p>
            <a:r>
              <a:rPr lang="en-GB" dirty="0"/>
              <a:t>Erskine, Georgiou and </a:t>
            </a:r>
            <a:r>
              <a:rPr lang="en-GB" dirty="0" err="1"/>
              <a:t>Kvavilashvili</a:t>
            </a:r>
            <a:r>
              <a:rPr lang="en-GB" dirty="0"/>
              <a:t> (2010) divided participants into three groups; a suppression group, an expression group and a control group. </a:t>
            </a:r>
            <a:endParaRPr lang="en-GB" dirty="0" smtClean="0"/>
          </a:p>
          <a:p>
            <a:r>
              <a:rPr lang="en-GB" dirty="0" smtClean="0"/>
              <a:t>During a </a:t>
            </a:r>
            <a:r>
              <a:rPr lang="en-GB" dirty="0"/>
              <a:t>three </a:t>
            </a:r>
            <a:r>
              <a:rPr lang="en-GB" dirty="0" smtClean="0"/>
              <a:t>week period all </a:t>
            </a:r>
            <a:r>
              <a:rPr lang="en-GB" dirty="0"/>
              <a:t>participants were asked to monitor their smoking behavior. </a:t>
            </a:r>
            <a:endParaRPr lang="en-GB" dirty="0" smtClean="0"/>
          </a:p>
          <a:p>
            <a:r>
              <a:rPr lang="en-GB" dirty="0" smtClean="0"/>
              <a:t>However </a:t>
            </a:r>
            <a:r>
              <a:rPr lang="en-GB" dirty="0"/>
              <a:t>in the second week the suppression group were asked to suppress all thoughts of smoking whilst the expression group were asked to think about smoking as much as possible. </a:t>
            </a:r>
            <a:endParaRPr lang="en-GB" dirty="0" smtClean="0"/>
          </a:p>
          <a:p>
            <a:r>
              <a:rPr lang="en-GB" dirty="0" smtClean="0"/>
              <a:t>Results </a:t>
            </a:r>
            <a:r>
              <a:rPr lang="en-GB" dirty="0"/>
              <a:t>indicated that those participants asked to suppress their thoughts actually reduced their smoking behaviour during week </a:t>
            </a:r>
            <a:r>
              <a:rPr lang="en-GB" dirty="0" smtClean="0"/>
              <a:t>2.</a:t>
            </a:r>
          </a:p>
          <a:p>
            <a:r>
              <a:rPr lang="en-GB" dirty="0" smtClean="0"/>
              <a:t>However</a:t>
            </a:r>
            <a:r>
              <a:rPr lang="en-GB" dirty="0"/>
              <a:t>, </a:t>
            </a:r>
            <a:r>
              <a:rPr lang="en-GB" dirty="0" smtClean="0"/>
              <a:t>the </a:t>
            </a:r>
            <a:r>
              <a:rPr lang="en-GB" dirty="0"/>
              <a:t>notable result was the appearance of a behavioral rebound effect. </a:t>
            </a:r>
            <a:endParaRPr lang="en-GB" dirty="0" smtClean="0"/>
          </a:p>
          <a:p>
            <a:r>
              <a:rPr lang="en-GB" dirty="0" smtClean="0"/>
              <a:t>Namely</a:t>
            </a:r>
            <a:r>
              <a:rPr lang="en-GB" dirty="0"/>
              <a:t>, in the final week in which all participants were simply asked to monitor their smoking behavior, the suppression group smoked significantly more cigarettes than the expression and control group.</a:t>
            </a:r>
          </a:p>
          <a:p>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4</a:t>
            </a:fld>
            <a:endParaRPr lang="en-US">
              <a:solidFill>
                <a:srgbClr val="04617B">
                  <a:shade val="90000"/>
                </a:srgbClr>
              </a:solidFill>
            </a:endParaRPr>
          </a:p>
        </p:txBody>
      </p:sp>
    </p:spTree>
    <p:extLst>
      <p:ext uri="{BB962C8B-B14F-4D97-AF65-F5344CB8AC3E}">
        <p14:creationId xmlns:p14="http://schemas.microsoft.com/office/powerpoint/2010/main" val="2792228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GB" dirty="0" smtClean="0"/>
              <a:t>ACT is good</a:t>
            </a:r>
            <a:endParaRPr lang="en-GB" dirty="0"/>
          </a:p>
        </p:txBody>
      </p:sp>
      <p:sp>
        <p:nvSpPr>
          <p:cNvPr id="3" name="Content Placeholder 2"/>
          <p:cNvSpPr>
            <a:spLocks noGrp="1"/>
          </p:cNvSpPr>
          <p:nvPr>
            <p:ph idx="1"/>
          </p:nvPr>
        </p:nvSpPr>
        <p:spPr>
          <a:xfrm>
            <a:off x="457200" y="1772816"/>
            <a:ext cx="8229600" cy="4551784"/>
          </a:xfrm>
        </p:spPr>
        <p:txBody>
          <a:bodyPr>
            <a:normAutofit fontScale="92500" lnSpcReduction="20000"/>
          </a:bodyPr>
          <a:lstStyle/>
          <a:p>
            <a:r>
              <a:rPr lang="en-GB" dirty="0" smtClean="0"/>
              <a:t>Investigations have been conducted which display that the full ACT package may be useful in the treatment of smoking cessation (</a:t>
            </a:r>
            <a:r>
              <a:rPr lang="en-GB" dirty="0"/>
              <a:t>Bricker et al, 2010; Gifford et al, 2004; Hernandez et al, 2009</a:t>
            </a:r>
            <a:r>
              <a:rPr lang="en-GB" dirty="0" smtClean="0"/>
              <a:t>).</a:t>
            </a:r>
          </a:p>
          <a:p>
            <a:endParaRPr lang="en-GB" dirty="0"/>
          </a:p>
          <a:p>
            <a:r>
              <a:rPr lang="en-GB" dirty="0" smtClean="0"/>
              <a:t>However, it is important that we understand the processes that contribute to clinically relevant improvements in clients.</a:t>
            </a:r>
          </a:p>
          <a:p>
            <a:endParaRPr lang="en-GB" dirty="0"/>
          </a:p>
          <a:p>
            <a:r>
              <a:rPr lang="en-GB" dirty="0" smtClean="0"/>
              <a:t>For this reason, the investigation of each ACT component is crucial. </a:t>
            </a:r>
            <a:r>
              <a:rPr lang="en-GB" dirty="0"/>
              <a:t>A recent meta-analysis conducted by Levin, Hildebrandt, Lillis &amp; Hayes (in press) investigating the utility of each ACT process indicated generous effect sizes.</a:t>
            </a:r>
          </a:p>
          <a:p>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5</a:t>
            </a:fld>
            <a:endParaRPr lang="en-US">
              <a:solidFill>
                <a:srgbClr val="04617B">
                  <a:shade val="90000"/>
                </a:srgbClr>
              </a:solidFill>
            </a:endParaRPr>
          </a:p>
        </p:txBody>
      </p:sp>
    </p:spTree>
    <p:extLst>
      <p:ext uri="{BB962C8B-B14F-4D97-AF65-F5344CB8AC3E}">
        <p14:creationId xmlns:p14="http://schemas.microsoft.com/office/powerpoint/2010/main" val="1506372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lstStyle/>
          <a:p>
            <a:pPr algn="ctr"/>
            <a:r>
              <a:rPr lang="en-GB" dirty="0" smtClean="0"/>
              <a:t>Therapy is bad</a:t>
            </a:r>
            <a:endParaRPr lang="en-GB" dirty="0"/>
          </a:p>
        </p:txBody>
      </p:sp>
      <p:sp>
        <p:nvSpPr>
          <p:cNvPr id="3" name="Content Placeholder 2"/>
          <p:cNvSpPr>
            <a:spLocks noGrp="1"/>
          </p:cNvSpPr>
          <p:nvPr>
            <p:ph idx="1"/>
          </p:nvPr>
        </p:nvSpPr>
        <p:spPr>
          <a:xfrm>
            <a:off x="457200" y="1772816"/>
            <a:ext cx="8229600" cy="4551784"/>
          </a:xfrm>
        </p:spPr>
        <p:txBody>
          <a:bodyPr>
            <a:normAutofit fontScale="92500" lnSpcReduction="10000"/>
          </a:bodyPr>
          <a:lstStyle/>
          <a:p>
            <a:r>
              <a:rPr lang="en-GB" dirty="0" smtClean="0"/>
              <a:t>Another reason that the investigation of each component is important is because applying specific process based interventions takes less time than full-blown therapy.</a:t>
            </a:r>
          </a:p>
          <a:p>
            <a:endParaRPr lang="en-GB" dirty="0" smtClean="0"/>
          </a:p>
          <a:p>
            <a:r>
              <a:rPr lang="en-GB" dirty="0" smtClean="0"/>
              <a:t>If </a:t>
            </a:r>
            <a:r>
              <a:rPr lang="en-GB" dirty="0"/>
              <a:t>brief and effective interventions can be </a:t>
            </a:r>
            <a:r>
              <a:rPr lang="en-GB" dirty="0" smtClean="0"/>
              <a:t>developed then </a:t>
            </a:r>
            <a:r>
              <a:rPr lang="en-GB" dirty="0"/>
              <a:t>these could be administered to those in the general public who do not have the time or financial resources for Nicotine Replacement Therapy or full length Psychological Therapy</a:t>
            </a:r>
            <a:r>
              <a:rPr lang="en-GB" dirty="0" smtClean="0"/>
              <a:t>.</a:t>
            </a:r>
          </a:p>
          <a:p>
            <a:endParaRPr lang="en-GB" dirty="0"/>
          </a:p>
          <a:p>
            <a:r>
              <a:rPr lang="en-GB" dirty="0" smtClean="0"/>
              <a:t>We feel that a brief defusion intervention could alter smoking behavior.</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6</a:t>
            </a:fld>
            <a:endParaRPr lang="en-US">
              <a:solidFill>
                <a:srgbClr val="04617B">
                  <a:shade val="90000"/>
                </a:srgbClr>
              </a:solidFill>
            </a:endParaRPr>
          </a:p>
        </p:txBody>
      </p:sp>
    </p:spTree>
    <p:extLst>
      <p:ext uri="{BB962C8B-B14F-4D97-AF65-F5344CB8AC3E}">
        <p14:creationId xmlns:p14="http://schemas.microsoft.com/office/powerpoint/2010/main" val="93088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pPr algn="ctr"/>
            <a:r>
              <a:rPr lang="en-GB" dirty="0" smtClean="0"/>
              <a:t>Defusion is good</a:t>
            </a:r>
            <a:endParaRPr lang="en-GB" dirty="0"/>
          </a:p>
        </p:txBody>
      </p:sp>
      <p:sp>
        <p:nvSpPr>
          <p:cNvPr id="3" name="Content Placeholder 2"/>
          <p:cNvSpPr>
            <a:spLocks noGrp="1"/>
          </p:cNvSpPr>
          <p:nvPr>
            <p:ph idx="1"/>
          </p:nvPr>
        </p:nvSpPr>
        <p:spPr>
          <a:xfrm>
            <a:off x="457200" y="1700808"/>
            <a:ext cx="8229600" cy="4752528"/>
          </a:xfrm>
        </p:spPr>
        <p:txBody>
          <a:bodyPr>
            <a:normAutofit fontScale="92500"/>
          </a:bodyPr>
          <a:lstStyle/>
          <a:p>
            <a:r>
              <a:rPr lang="en-GB" dirty="0"/>
              <a:t>Defusion encourages clients to distance themselves from their thoughts, whilst helping them to understand that their thoughts do not have to be causal to their actions when they are not in the service of valued </a:t>
            </a:r>
            <a:r>
              <a:rPr lang="en-GB" dirty="0" smtClean="0"/>
              <a:t>ends.</a:t>
            </a:r>
          </a:p>
          <a:p>
            <a:endParaRPr lang="en-GB" dirty="0" smtClean="0"/>
          </a:p>
          <a:p>
            <a:r>
              <a:rPr lang="en-GB" dirty="0" smtClean="0"/>
              <a:t>Much research suggests that defusion may be worth investigating as an alternative to avoidance in the management of unwanted thoughts (</a:t>
            </a:r>
            <a:r>
              <a:rPr lang="en-GB" dirty="0"/>
              <a:t>De Young et al. 2010; Deacon et al., 2011; Healy et al., 2008; Hooper, Sandoz, Ashton, Clarke &amp; McHugh, 2012; Hooper &amp; McHugh, in </a:t>
            </a:r>
            <a:r>
              <a:rPr lang="en-GB" dirty="0" smtClean="0"/>
              <a:t>press; Masuda </a:t>
            </a:r>
            <a:r>
              <a:rPr lang="en-GB" dirty="0"/>
              <a:t>et al., 2009; Masuda, et al., 2010; Masuda, </a:t>
            </a:r>
            <a:r>
              <a:rPr lang="en-GB" dirty="0" err="1"/>
              <a:t>Twohig</a:t>
            </a:r>
            <a:r>
              <a:rPr lang="en-GB" dirty="0"/>
              <a:t>, et al., </a:t>
            </a:r>
            <a:r>
              <a:rPr lang="en-GB" dirty="0" smtClean="0"/>
              <a:t>2010;).</a:t>
            </a: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7</a:t>
            </a:fld>
            <a:endParaRPr lang="en-US">
              <a:solidFill>
                <a:srgbClr val="04617B">
                  <a:shade val="90000"/>
                </a:srgbClr>
              </a:solidFill>
            </a:endParaRPr>
          </a:p>
        </p:txBody>
      </p:sp>
    </p:spTree>
    <p:extLst>
      <p:ext uri="{BB962C8B-B14F-4D97-AF65-F5344CB8AC3E}">
        <p14:creationId xmlns:p14="http://schemas.microsoft.com/office/powerpoint/2010/main" val="80184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GB" dirty="0" smtClean="0"/>
              <a:t>The current study </a:t>
            </a:r>
            <a:endParaRPr lang="en-GB" dirty="0"/>
          </a:p>
        </p:txBody>
      </p:sp>
      <p:sp>
        <p:nvSpPr>
          <p:cNvPr id="3" name="Content Placeholder 2"/>
          <p:cNvSpPr>
            <a:spLocks noGrp="1"/>
          </p:cNvSpPr>
          <p:nvPr>
            <p:ph idx="1"/>
          </p:nvPr>
        </p:nvSpPr>
        <p:spPr>
          <a:xfrm>
            <a:off x="457200" y="1700808"/>
            <a:ext cx="8229600" cy="4623792"/>
          </a:xfrm>
        </p:spPr>
        <p:txBody>
          <a:bodyPr>
            <a:normAutofit fontScale="92500"/>
          </a:bodyPr>
          <a:lstStyle/>
          <a:p>
            <a:r>
              <a:rPr lang="en-GB" dirty="0"/>
              <a:t>P</a:t>
            </a:r>
            <a:r>
              <a:rPr lang="en-GB" dirty="0" smtClean="0"/>
              <a:t>articipants </a:t>
            </a:r>
            <a:r>
              <a:rPr lang="en-GB" dirty="0"/>
              <a:t>recruited based on their desire to quit smoking, </a:t>
            </a:r>
            <a:r>
              <a:rPr lang="en-GB" dirty="0" smtClean="0"/>
              <a:t>were asked </a:t>
            </a:r>
            <a:r>
              <a:rPr lang="en-GB" dirty="0"/>
              <a:t>to reduce and measure their smoking behavior for a one week </a:t>
            </a:r>
            <a:r>
              <a:rPr lang="en-GB" dirty="0" smtClean="0"/>
              <a:t>period, via recording each cigarette they smoked, as they smoked it. </a:t>
            </a:r>
          </a:p>
          <a:p>
            <a:r>
              <a:rPr lang="en-GB" dirty="0" smtClean="0"/>
              <a:t>In </a:t>
            </a:r>
            <a:r>
              <a:rPr lang="en-GB" dirty="0"/>
              <a:t>order to help participants reduce their smoking behavior they </a:t>
            </a:r>
            <a:r>
              <a:rPr lang="en-GB" dirty="0" smtClean="0"/>
              <a:t>were given </a:t>
            </a:r>
            <a:r>
              <a:rPr lang="en-GB" dirty="0"/>
              <a:t>an </a:t>
            </a:r>
            <a:r>
              <a:rPr lang="en-GB" dirty="0" smtClean="0"/>
              <a:t>intervention; </a:t>
            </a:r>
            <a:r>
              <a:rPr lang="en-GB" dirty="0"/>
              <a:t>t</a:t>
            </a:r>
            <a:r>
              <a:rPr lang="en-GB" dirty="0" smtClean="0"/>
              <a:t>hought suppression or defusion. They were also given a cue card reminder.</a:t>
            </a:r>
          </a:p>
          <a:p>
            <a:r>
              <a:rPr lang="en-GB" dirty="0" smtClean="0"/>
              <a:t>As with Erskine et al (2010) we included a rebound week where all </a:t>
            </a:r>
            <a:r>
              <a:rPr lang="en-GB" dirty="0"/>
              <a:t>participants </a:t>
            </a:r>
            <a:r>
              <a:rPr lang="en-GB" dirty="0" smtClean="0"/>
              <a:t>were relieved </a:t>
            </a:r>
            <a:r>
              <a:rPr lang="en-GB" dirty="0"/>
              <a:t>of the instruction to reduce cigarette consumption and </a:t>
            </a:r>
            <a:r>
              <a:rPr lang="en-GB" dirty="0" smtClean="0"/>
              <a:t>were simply </a:t>
            </a:r>
            <a:r>
              <a:rPr lang="en-GB" dirty="0"/>
              <a:t>have to monitor and measure their smoking behavior. </a:t>
            </a:r>
            <a:endParaRPr lang="en-GB" dirty="0" smtClean="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8</a:t>
            </a:fld>
            <a:endParaRPr lang="en-US">
              <a:solidFill>
                <a:srgbClr val="04617B">
                  <a:shade val="90000"/>
                </a:srgbClr>
              </a:solidFill>
            </a:endParaRPr>
          </a:p>
        </p:txBody>
      </p:sp>
    </p:spTree>
    <p:extLst>
      <p:ext uri="{BB962C8B-B14F-4D97-AF65-F5344CB8AC3E}">
        <p14:creationId xmlns:p14="http://schemas.microsoft.com/office/powerpoint/2010/main" val="171078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GB" dirty="0" smtClean="0"/>
              <a:t>Predictions</a:t>
            </a:r>
            <a:endParaRPr lang="en-GB" dirty="0"/>
          </a:p>
        </p:txBody>
      </p:sp>
      <p:sp>
        <p:nvSpPr>
          <p:cNvPr id="3" name="Content Placeholder 2"/>
          <p:cNvSpPr>
            <a:spLocks noGrp="1"/>
          </p:cNvSpPr>
          <p:nvPr>
            <p:ph idx="1"/>
          </p:nvPr>
        </p:nvSpPr>
        <p:spPr>
          <a:xfrm>
            <a:off x="457200" y="1700808"/>
            <a:ext cx="8229600" cy="4623792"/>
          </a:xfrm>
        </p:spPr>
        <p:txBody>
          <a:bodyPr/>
          <a:lstStyle/>
          <a:p>
            <a:r>
              <a:rPr lang="en-GB" dirty="0"/>
              <a:t>Whereas a thought suppression intervention may cause an increase in unwanted thoughts with the possible side effect of increasing smoking behavior, a defusion instruction may allow participants to step away from their thoughts and control their actions. </a:t>
            </a:r>
            <a:endParaRPr lang="en-GB" dirty="0" smtClean="0"/>
          </a:p>
          <a:p>
            <a:endParaRPr lang="en-GB" dirty="0" smtClean="0"/>
          </a:p>
          <a:p>
            <a:r>
              <a:rPr lang="en-GB" dirty="0" smtClean="0"/>
              <a:t>It was </a:t>
            </a:r>
            <a:r>
              <a:rPr lang="en-GB" dirty="0"/>
              <a:t>therefore expected that the defusion group </a:t>
            </a:r>
            <a:r>
              <a:rPr lang="en-GB" dirty="0" smtClean="0"/>
              <a:t>would </a:t>
            </a:r>
            <a:r>
              <a:rPr lang="en-GB" dirty="0"/>
              <a:t>smoke significantly less cigarettes over week 1 and week 2 than the thought suppression group, who we </a:t>
            </a:r>
            <a:r>
              <a:rPr lang="en-GB" dirty="0" smtClean="0"/>
              <a:t>expected </a:t>
            </a:r>
            <a:r>
              <a:rPr lang="en-GB" dirty="0"/>
              <a:t>to experience a behavioral rebound in week 2.</a:t>
            </a: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9</a:t>
            </a:fld>
            <a:endParaRPr lang="en-US">
              <a:solidFill>
                <a:srgbClr val="04617B">
                  <a:shade val="90000"/>
                </a:srgbClr>
              </a:solidFill>
            </a:endParaRPr>
          </a:p>
        </p:txBody>
      </p:sp>
    </p:spTree>
    <p:extLst>
      <p:ext uri="{BB962C8B-B14F-4D97-AF65-F5344CB8AC3E}">
        <p14:creationId xmlns:p14="http://schemas.microsoft.com/office/powerpoint/2010/main" val="3565688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1433</Words>
  <Application>Microsoft Office PowerPoint</Application>
  <PresentationFormat>On-screen Show (4:3)</PresentationFormat>
  <Paragraphs>118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Thought Suppression versus Defusion in the Reduction of Smoking Behavior  </vt:lpstr>
      <vt:lpstr>Smoking is bad</vt:lpstr>
      <vt:lpstr>Thought suppression is bad</vt:lpstr>
      <vt:lpstr>Using thought suppression to stop smoking is bad</vt:lpstr>
      <vt:lpstr>ACT is good</vt:lpstr>
      <vt:lpstr>Therapy is bad</vt:lpstr>
      <vt:lpstr>Defusion is good</vt:lpstr>
      <vt:lpstr>The current study </vt:lpstr>
      <vt:lpstr>Predictions</vt:lpstr>
      <vt:lpstr>Method specifics</vt:lpstr>
      <vt:lpstr>Control questions</vt:lpstr>
      <vt:lpstr>Results</vt:lpstr>
      <vt:lpstr>Inferentials</vt:lpstr>
      <vt:lpstr>Defusion is good</vt:lpstr>
      <vt:lpstr>Thought suppression is….hmmmm</vt:lpstr>
      <vt:lpstr>Thought suppression is…. hmmmm</vt:lpstr>
      <vt:lpstr>Improvements are good</vt:lpstr>
      <vt:lpstr>Take home message</vt:lpstr>
      <vt:lpstr>Thank moo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 Suppression versus Defusion in the Reduction of Smoking Behavior</dc:title>
  <dc:creator>Amy</dc:creator>
  <cp:lastModifiedBy>Emily</cp:lastModifiedBy>
  <cp:revision>9</cp:revision>
  <dcterms:created xsi:type="dcterms:W3CDTF">2012-07-16T11:02:31Z</dcterms:created>
  <dcterms:modified xsi:type="dcterms:W3CDTF">2013-01-29T17:14:37Z</dcterms:modified>
</cp:coreProperties>
</file>